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5" r:id="rId3"/>
    <p:sldId id="257" r:id="rId4"/>
    <p:sldId id="264" r:id="rId5"/>
    <p:sldId id="258" r:id="rId6"/>
    <p:sldId id="259" r:id="rId7"/>
    <p:sldId id="260" r:id="rId8"/>
    <p:sldId id="262" r:id="rId9"/>
    <p:sldId id="263" r:id="rId10"/>
  </p:sldIdLst>
  <p:sldSz cx="9144000" cy="6858000" type="screen4x3"/>
  <p:notesSz cx="9144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762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8D4366-29E6-47E6-9C8D-BDA0E43C4D4C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0EBED1-F737-49BD-9A27-2942A5961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429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EBED1-F737-49BD-9A27-2942A596188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814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0EBED1-F737-49BD-9A27-2942A596188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936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>29.04.2026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>29.04.2026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>29.04.2026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>29.04.2026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>29.04.2026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>29.04.2026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>29.04.2026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>29.04.2026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>29.04.2026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>29.04.2026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>29.04.2026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C71EC6-210F-42DE-9C53-41977AD35B3D}" type="datetimeFigureOut">
              <a:rPr lang="ru-RU"/>
              <a:t>29.04.2026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питание1.jp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-97316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611560" y="156118"/>
            <a:ext cx="8136903" cy="788192"/>
          </a:xfrm>
        </p:spPr>
        <p:txBody>
          <a:bodyPr>
            <a:noAutofit/>
          </a:bodyPr>
          <a:lstStyle/>
          <a:p>
            <a:pPr>
              <a:defRPr/>
            </a:pP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Муниципальное бюджетное общеобразовательное учреждение 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«Знаменская основная общеобразовательная школа»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Колпнянского района Орловской области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endParaRPr sz="2000" b="1" i="1" dirty="0">
              <a:solidFill>
                <a:srgbClr val="FF0000"/>
              </a:solidFill>
              <a:latin typeface="Segoe Scrip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0" y="1227636"/>
            <a:ext cx="8892480" cy="214479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Региональный конкурс</a:t>
            </a:r>
            <a:b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«Лучшая сельская школьная</a:t>
            </a:r>
          </a:p>
          <a:p>
            <a:pPr>
              <a:defRPr/>
            </a:pP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столовая - 2026»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Презентация о школьном завтраке</a:t>
            </a:r>
            <a:endParaRPr b="1" dirty="0">
              <a:solidFill>
                <a:srgbClr val="FF0000"/>
              </a:solidFill>
            </a:endParaRPr>
          </a:p>
        </p:txBody>
      </p:sp>
      <p:sp>
        <p:nvSpPr>
          <p:cNvPr id="6" name="Подзаголовок 2"/>
          <p:cNvSpPr txBox="1"/>
          <p:nvPr/>
        </p:nvSpPr>
        <p:spPr bwMode="auto">
          <a:xfrm rot="10800000" flipV="1">
            <a:off x="2051720" y="6525344"/>
            <a:ext cx="5506818" cy="332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Знаменское   2026 г.</a:t>
            </a:r>
            <a:endParaRPr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53885" y="2214505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6e255b4b6b8375e">
            <a:hlinkClick r:id="" action="ppaction://media"/>
            <a:extLst>
              <a:ext uri="{FF2B5EF4-FFF2-40B4-BE49-F238E27FC236}">
                <a16:creationId xmlns:a16="http://schemas.microsoft.com/office/drawing/2014/main" id="{437AD18C-29D2-2DD4-B93F-B346B6971D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0711" y="6370637"/>
            <a:ext cx="487363" cy="4873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78FE56B-AF6F-F7FA-57DC-E68853997E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9809" y="3215459"/>
            <a:ext cx="4352862" cy="32607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питание1.jpg">
            <a:extLst>
              <a:ext uri="{FF2B5EF4-FFF2-40B4-BE49-F238E27FC236}">
                <a16:creationId xmlns:a16="http://schemas.microsoft.com/office/drawing/2014/main" id="{9288150E-FBF5-850B-AEFA-1E943F1FB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-10764"/>
            <a:ext cx="9150029" cy="6868764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A4645F-53B9-088C-05F9-B9A34A616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85" y="1527906"/>
            <a:ext cx="5055230" cy="379142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D4452FC-8C83-6D93-60DD-DC41F203F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5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питание1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-22451"/>
            <a:ext cx="9150029" cy="6868764"/>
          </a:xfrm>
          <a:prstGeom prst="rect">
            <a:avLst/>
          </a:prstGeom>
          <a:noFill/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 bwMode="auto">
          <a:xfrm>
            <a:off x="208159" y="2686370"/>
            <a:ext cx="2995690" cy="4167830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95000" lnSpcReduction="1000"/>
          </a:bodyPr>
          <a:lstStyle/>
          <a:p>
            <a:pPr>
              <a:defRPr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Меню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школьного завтрака: </a:t>
            </a:r>
          </a:p>
          <a:p>
            <a:pPr>
              <a:defRPr/>
            </a:pP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defRPr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Винегрет;</a:t>
            </a:r>
          </a:p>
          <a:p>
            <a:pPr algn="l">
              <a:defRPr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Каша вязкая</a:t>
            </a:r>
          </a:p>
          <a:p>
            <a:pPr algn="l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молочная геркулесовая;</a:t>
            </a:r>
          </a:p>
          <a:p>
            <a:pPr algn="l">
              <a:defRPr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Кисель;</a:t>
            </a:r>
          </a:p>
          <a:p>
            <a:pPr algn="l">
              <a:defRPr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Апельсин;</a:t>
            </a:r>
          </a:p>
          <a:p>
            <a:pPr algn="l">
              <a:defRPr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Хлеб пшеничный.</a:t>
            </a:r>
            <a:endParaRPr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defRPr/>
            </a:pPr>
            <a:endParaRPr lang="ru-RU" sz="2400" b="1" dirty="0">
              <a:solidFill>
                <a:srgbClr val="FF0000"/>
              </a:solidFill>
            </a:endParaRPr>
          </a:p>
          <a:p>
            <a:pPr>
              <a:defRPr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 bwMode="auto">
          <a:xfrm>
            <a:off x="4023542" y="204897"/>
            <a:ext cx="4769107" cy="1673310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 детей в школе – один из важных факторов, определяющих  здоровье учащихся</a:t>
            </a:r>
          </a:p>
        </p:txBody>
      </p:sp>
      <p:pic>
        <p:nvPicPr>
          <p:cNvPr id="1666531344" name="Рисунок 166653134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39341" y="142919"/>
            <a:ext cx="3526822" cy="23347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F71034-B1E4-7B5E-67A0-73745EA1D19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165" t="553" r="18079" b="3087"/>
          <a:stretch>
            <a:fillRect/>
          </a:stretch>
        </p:blipFill>
        <p:spPr>
          <a:xfrm rot="5400000">
            <a:off x="4578033" y="1423095"/>
            <a:ext cx="3034997" cy="5750667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питание1.jpg">
            <a:extLst>
              <a:ext uri="{FF2B5EF4-FFF2-40B4-BE49-F238E27FC236}">
                <a16:creationId xmlns:a16="http://schemas.microsoft.com/office/drawing/2014/main" id="{913D87C2-C299-8E28-B0B9-8B3251F99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-10764"/>
            <a:ext cx="9150029" cy="6868764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7FBFB0-1404-5BCB-3646-F2FB201C5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-10764"/>
            <a:ext cx="7056784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Завтрак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2DCDDD-2B10-639C-77F2-8DA999155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944" y="1340768"/>
            <a:ext cx="3119928" cy="40557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То, чем позавтракал утром, влияет на наше настроение и самочувствие весь день. Вкусный завтрак должен быть здоровым и разносторонним, но ни в коем случае однообразным. Общее мнение такое, что на завтрак надо обязательно есть кашу.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B1958AF-AC29-B64C-1DBF-396ADF069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912" y="294483"/>
            <a:ext cx="2934072" cy="195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C67BDD-1B60-FF04-A4FA-AFCBEB821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912" y="2634403"/>
            <a:ext cx="5119633" cy="38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57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питание1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-25595" y="-2312"/>
            <a:ext cx="9158103" cy="6858000"/>
          </a:xfrm>
          <a:prstGeom prst="rect">
            <a:avLst/>
          </a:prstGeom>
          <a:noFill/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 bwMode="auto">
          <a:xfrm>
            <a:off x="11492" y="4653136"/>
            <a:ext cx="9132508" cy="2202552"/>
          </a:xfrm>
        </p:spPr>
        <p:txBody>
          <a:bodyPr>
            <a:normAutofit/>
          </a:bodyPr>
          <a:lstStyle/>
          <a:p>
            <a:pPr>
              <a:defRPr/>
            </a:pPr>
            <a:endParaRPr lang="ru-RU" sz="2200">
              <a:solidFill>
                <a:srgbClr val="003300"/>
              </a:solidFill>
            </a:endParaRPr>
          </a:p>
          <a:p>
            <a:pPr>
              <a:defRPr/>
            </a:pPr>
            <a:r>
              <a:rPr lang="ru-RU" sz="2200">
                <a:solidFill>
                  <a:srgbClr val="003300"/>
                </a:solidFill>
              </a:rPr>
              <a:t> 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 bwMode="auto">
          <a:xfrm>
            <a:off x="1115616" y="80323"/>
            <a:ext cx="7272808" cy="540365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 fontScale="90000"/>
          </a:bodyPr>
          <a:lstStyle/>
          <a:p>
            <a:pPr>
              <a:defRPr/>
            </a:pP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Приготовление  геркулесовой каши</a:t>
            </a:r>
          </a:p>
        </p:txBody>
      </p:sp>
      <p:sp>
        <p:nvSpPr>
          <p:cNvPr id="9" name="Подзаголовок 3"/>
          <p:cNvSpPr txBox="1"/>
          <p:nvPr/>
        </p:nvSpPr>
        <p:spPr bwMode="auto">
          <a:xfrm>
            <a:off x="309844" y="1434456"/>
            <a:ext cx="3888432" cy="5537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spcBef>
                <a:spcPts val="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spcBef>
                <a:spcPts val="0"/>
              </a:spcBef>
              <a:buFont typeface="Arial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spcBef>
                <a:spcPts val="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приготовления: </a:t>
            </a:r>
          </a:p>
          <a:p>
            <a:pPr algn="l">
              <a:lnSpc>
                <a:spcPts val="1650"/>
              </a:lnSpc>
              <a:spcAft>
                <a:spcPts val="600"/>
              </a:spcAft>
              <a:buNone/>
            </a:pPr>
            <a:endParaRPr lang="ru-RU" sz="2000" b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ts val="165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2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кастрюлю с толстым дном влить воду  и молоко, смешать, довести до кипения.</a:t>
            </a:r>
          </a:p>
          <a:p>
            <a:pPr algn="l">
              <a:lnSpc>
                <a:spcPts val="165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sz="2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Добавить соль и сахар (если каша сладкая).</a:t>
            </a:r>
          </a:p>
          <a:p>
            <a:pPr algn="l">
              <a:lnSpc>
                <a:spcPts val="165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sz="2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Всыпать овсяные хлопья, перемешать.</a:t>
            </a:r>
          </a:p>
          <a:p>
            <a:pPr algn="l">
              <a:lnSpc>
                <a:spcPts val="165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sz="2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Варить на среднем огне 5–15 минут, постоянно помешивая.</a:t>
            </a:r>
          </a:p>
          <a:p>
            <a:pPr algn="l">
              <a:lnSpc>
                <a:spcPts val="165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sz="2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Когда каша загустеет, снять с огня, добавить сливочное масло и перемешать.</a:t>
            </a:r>
          </a:p>
          <a:p>
            <a:pPr algn="l">
              <a:lnSpc>
                <a:spcPts val="165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sz="2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Накрыть крышкой и дать настояться 2–3 минуты.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0C2D5E4-EBD5-1A24-5189-BA8A0790D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4" y="727560"/>
            <a:ext cx="2939819" cy="220486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146223-3D45-CA34-C2FC-DE79A3D696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9" y="2376558"/>
            <a:ext cx="3343214" cy="44576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питание1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 bwMode="auto">
          <a:xfrm>
            <a:off x="4456215" y="429856"/>
            <a:ext cx="4596338" cy="6036588"/>
          </a:xfrm>
        </p:spPr>
        <p:txBody>
          <a:bodyPr>
            <a:noAutofit/>
          </a:bodyPr>
          <a:lstStyle/>
          <a:p>
            <a:pPr>
              <a:lnSpc>
                <a:spcPts val="21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ru-RU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Советы:</a:t>
            </a:r>
          </a:p>
          <a:p>
            <a:pPr>
              <a:lnSpc>
                <a:spcPts val="21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ru-RU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ts val="165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Учитывайте тип хлопьев.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Традиционный «Геркулес» требует более долгой варки, чем хлопья категории «экстра» или быстрого приготовления.</a:t>
            </a:r>
          </a:p>
          <a:p>
            <a:pPr algn="l">
              <a:lnSpc>
                <a:spcPts val="165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 стоит резко увеличивать огонь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 медленная варка помогает хлопьям распуститься.</a:t>
            </a:r>
          </a:p>
          <a:p>
            <a:pPr algn="l">
              <a:lnSpc>
                <a:spcPts val="165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Учитывайте, что овсянка густеет при остывании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поэтому можно немного увеличить количество жидкости.</a:t>
            </a:r>
          </a:p>
          <a:p>
            <a:pPr algn="l">
              <a:lnSpc>
                <a:spcPts val="165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более насыщенного вкуса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можно добавить сливочное масло, которое тает в горячей каше.</a:t>
            </a:r>
          </a:p>
          <a:p>
            <a:pPr algn="l">
              <a:lnSpc>
                <a:spcPts val="165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Вместо сахара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можно использовать сахарозаменитель, который не боится термической обработки.</a:t>
            </a:r>
          </a:p>
        </p:txBody>
      </p:sp>
      <p:sp>
        <p:nvSpPr>
          <p:cNvPr id="7" name="Подзаголовок 3"/>
          <p:cNvSpPr txBox="1"/>
          <p:nvPr/>
        </p:nvSpPr>
        <p:spPr bwMode="auto">
          <a:xfrm>
            <a:off x="1907703" y="5939719"/>
            <a:ext cx="2690570" cy="632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spcBef>
                <a:spcPts val="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spcBef>
                <a:spcPts val="0"/>
              </a:spcBef>
              <a:buFont typeface="Arial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spcBef>
                <a:spcPts val="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ru-RU" sz="2200" b="1">
                <a:solidFill>
                  <a:srgbClr val="003300"/>
                </a:solidFill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C3F087-9929-758C-F2C5-B24993407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73" y="1556792"/>
            <a:ext cx="3170195" cy="42309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11501301" name="Picture 2" descr="C:\Users\User\Desktop\питание1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3679" y="-30860"/>
            <a:ext cx="9214696" cy="6919719"/>
          </a:xfrm>
          <a:prstGeom prst="rect">
            <a:avLst/>
          </a:prstGeom>
          <a:noFill/>
        </p:spPr>
      </p:pic>
      <p:sp>
        <p:nvSpPr>
          <p:cNvPr id="1388208318" name="Подзаголовок 3"/>
          <p:cNvSpPr>
            <a:spLocks noGrp="1"/>
          </p:cNvSpPr>
          <p:nvPr>
            <p:ph type="subTitle" idx="1"/>
          </p:nvPr>
        </p:nvSpPr>
        <p:spPr bwMode="auto">
          <a:xfrm>
            <a:off x="4715729" y="1418044"/>
            <a:ext cx="4381511" cy="4171196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блюда на выходе:</a:t>
            </a:r>
          </a:p>
          <a:p>
            <a:pPr algn="l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Внешний вид: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хлопья крупы набухшие, полностью разваренные, каша заправлена сливочным маслом.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Консистенция: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однородная, вязкая, хлопья - мягкие. </a:t>
            </a:r>
          </a:p>
          <a:p>
            <a:pPr algn="l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Цвет: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свойственный соответствующему виду крупы. </a:t>
            </a:r>
          </a:p>
          <a:p>
            <a:pPr algn="l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Вкус: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умеренно сладкий и соленый, с выраженным вкусом молока и привкусом сливочного масла.</a:t>
            </a:r>
          </a:p>
          <a:p>
            <a:pPr algn="l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Запах: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соответствующей каши в сочетании с молоком и маслом.</a:t>
            </a:r>
          </a:p>
        </p:txBody>
      </p:sp>
      <p:sp>
        <p:nvSpPr>
          <p:cNvPr id="836219908" name="Заголовок 4"/>
          <p:cNvSpPr>
            <a:spLocks noGrp="1"/>
          </p:cNvSpPr>
          <p:nvPr>
            <p:ph type="ctrTitle"/>
          </p:nvPr>
        </p:nvSpPr>
        <p:spPr bwMode="auto">
          <a:xfrm>
            <a:off x="680052" y="260649"/>
            <a:ext cx="2835217" cy="30616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003300"/>
                </a:solidFill>
              </a:rPr>
              <a:t> </a:t>
            </a:r>
          </a:p>
        </p:txBody>
      </p:sp>
      <p:sp>
        <p:nvSpPr>
          <p:cNvPr id="1602575273" name="Подзаголовок 3"/>
          <p:cNvSpPr txBox="1"/>
          <p:nvPr/>
        </p:nvSpPr>
        <p:spPr bwMode="auto">
          <a:xfrm>
            <a:off x="1907703" y="5939719"/>
            <a:ext cx="2690570" cy="632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spcBef>
                <a:spcPts val="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spcBef>
                <a:spcPts val="0"/>
              </a:spcBef>
              <a:buFont typeface="Arial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spcBef>
                <a:spcPts val="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ru-RU" sz="2200" b="1">
                <a:solidFill>
                  <a:srgbClr val="003300"/>
                </a:solidFill>
              </a:rPr>
              <a:t> </a:t>
            </a:r>
          </a:p>
        </p:txBody>
      </p:sp>
      <p:sp>
        <p:nvSpPr>
          <p:cNvPr id="1897722982" name="TextBox 1897722981"/>
          <p:cNvSpPr txBox="1"/>
          <p:nvPr/>
        </p:nvSpPr>
        <p:spPr bwMode="auto">
          <a:xfrm>
            <a:off x="3324477" y="236124"/>
            <a:ext cx="4608512" cy="576064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Готовое блюдо 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A61E61-7CE9-97B0-1C66-8069CFAC76CF}"/>
              </a:ext>
            </a:extLst>
          </p:cNvPr>
          <p:cNvSpPr txBox="1"/>
          <p:nvPr/>
        </p:nvSpPr>
        <p:spPr>
          <a:xfrm>
            <a:off x="1619672" y="5932651"/>
            <a:ext cx="46889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Приятного аппетита!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CB48B17-B994-228C-5A7E-0FBE47D6AA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447" r="9019"/>
          <a:stretch>
            <a:fillRect/>
          </a:stretch>
        </p:blipFill>
        <p:spPr>
          <a:xfrm>
            <a:off x="800678" y="843136"/>
            <a:ext cx="2835217" cy="250365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B8081F-891C-F0ED-DE77-CA2CA36B8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3353210"/>
            <a:ext cx="3338201" cy="25036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питание1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12967" y="-45720"/>
            <a:ext cx="9156967" cy="690372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 bwMode="auto">
          <a:xfrm>
            <a:off x="306238" y="116632"/>
            <a:ext cx="8568952" cy="108012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Школьное питание – </a:t>
            </a:r>
            <a:b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залог здоровья и успешной учебы!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2F1008-171D-C903-8336-AC3FDCCB9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05" y="1700808"/>
            <a:ext cx="8875190" cy="46820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питание1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1488" y="-43407"/>
            <a:ext cx="9145488" cy="6858000"/>
          </a:xfrm>
          <a:prstGeom prst="rect">
            <a:avLst/>
          </a:prstGeom>
          <a:noFill/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 bwMode="auto">
          <a:xfrm>
            <a:off x="-1488" y="116632"/>
            <a:ext cx="8952996" cy="216024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Желаем всем  приятного аппетита</a:t>
            </a:r>
          </a:p>
          <a:p>
            <a:pPr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напоминаем, что  завтрак </a:t>
            </a:r>
          </a:p>
          <a:p>
            <a:pPr>
              <a:defRPr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школьника очень важен.</a:t>
            </a:r>
            <a:endParaRPr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28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3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БУДЬТЕ ЗДОРОВЫ!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919AED-A507-C24B-AE42-DF307D9ED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609" y="2245089"/>
            <a:ext cx="5824802" cy="45811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423</TotalTime>
  <Words>376</Words>
  <Application>Microsoft Office PowerPoint</Application>
  <DocSecurity>0</DocSecurity>
  <PresentationFormat>Экран (4:3)</PresentationFormat>
  <Paragraphs>52</Paragraphs>
  <Slides>9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Segoe Script</vt:lpstr>
      <vt:lpstr>Times New Roman</vt:lpstr>
      <vt:lpstr>Тема Office</vt:lpstr>
      <vt:lpstr> Муниципальное бюджетное общеобразовательное учреждение  «Знаменская основная общеобразовательная школа» Колпнянского района Орловской области </vt:lpstr>
      <vt:lpstr>Презентация PowerPoint</vt:lpstr>
      <vt:lpstr>Питание детей в школе – один из важных факторов, определяющих  здоровье учащихся</vt:lpstr>
      <vt:lpstr>Завтрак</vt:lpstr>
      <vt:lpstr>Приготовление  геркулесовой каши</vt:lpstr>
      <vt:lpstr>Презентация PowerPoint</vt:lpstr>
      <vt:lpstr> </vt:lpstr>
      <vt:lpstr>Школьное питание –  залог здоровья и успешной учебы! 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Всероссийский конкурс  «Лучшая школьная столовая»</dc:title>
  <dc:subject/>
  <dc:creator>User</dc:creator>
  <cp:keywords/>
  <dc:description/>
  <cp:lastModifiedBy>Пользователь</cp:lastModifiedBy>
  <cp:revision>46</cp:revision>
  <dcterms:created xsi:type="dcterms:W3CDTF">2021-10-17T12:20:59Z</dcterms:created>
  <dcterms:modified xsi:type="dcterms:W3CDTF">2026-04-29T17:21:39Z</dcterms:modified>
  <cp:category/>
  <dc:identifier/>
  <cp:contentStatus/>
  <dc:language/>
  <cp:version/>
</cp:coreProperties>
</file>